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63" r:id="rId4"/>
    <p:sldId id="258" r:id="rId5"/>
    <p:sldId id="259" r:id="rId6"/>
    <p:sldId id="265" r:id="rId7"/>
    <p:sldId id="260" r:id="rId8"/>
    <p:sldId id="267" r:id="rId9"/>
    <p:sldId id="270" r:id="rId10"/>
    <p:sldId id="268" r:id="rId11"/>
    <p:sldId id="271" r:id="rId12"/>
    <p:sldId id="272" r:id="rId13"/>
    <p:sldId id="261" r:id="rId14"/>
    <p:sldId id="262" r:id="rId15"/>
    <p:sldId id="27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8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4F8D7C-F498-4F96-8886-4251BF431DC8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92E89F-5108-4099-BD13-76703EA51E97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Reliable Returns </a:t>
          </a:r>
        </a:p>
      </dgm:t>
    </dgm:pt>
    <dgm:pt modelId="{27C6E165-A374-44EA-A12C-5618BB41C313}" type="parTrans" cxnId="{D2EABA0B-10A1-4E36-8B50-E9BE7DDE6427}">
      <dgm:prSet/>
      <dgm:spPr/>
      <dgm:t>
        <a:bodyPr/>
        <a:lstStyle/>
        <a:p>
          <a:endParaRPr lang="en-US"/>
        </a:p>
      </dgm:t>
    </dgm:pt>
    <dgm:pt modelId="{BA5BD486-7352-46C7-B36D-A2480E924A7A}" type="sibTrans" cxnId="{D2EABA0B-10A1-4E36-8B50-E9BE7DDE6427}">
      <dgm:prSet/>
      <dgm:spPr/>
      <dgm:t>
        <a:bodyPr/>
        <a:lstStyle/>
        <a:p>
          <a:endParaRPr lang="en-US"/>
        </a:p>
      </dgm:t>
    </dgm:pt>
    <dgm:pt modelId="{BBBFB333-A1CD-4DC5-A046-2EF147AB36E5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Machine Learning Models in Finance</a:t>
          </a:r>
        </a:p>
      </dgm:t>
    </dgm:pt>
    <dgm:pt modelId="{85AD9395-AC1E-4277-95EC-FC62E0F1349A}" type="parTrans" cxnId="{8BDAFE79-32B5-4864-8D80-F9AB72DFC5E9}">
      <dgm:prSet/>
      <dgm:spPr/>
      <dgm:t>
        <a:bodyPr/>
        <a:lstStyle/>
        <a:p>
          <a:endParaRPr lang="en-US"/>
        </a:p>
      </dgm:t>
    </dgm:pt>
    <dgm:pt modelId="{6C9FE163-4817-4E2B-A7A1-34ABF373EC5A}" type="sibTrans" cxnId="{8BDAFE79-32B5-4864-8D80-F9AB72DFC5E9}">
      <dgm:prSet/>
      <dgm:spPr/>
      <dgm:t>
        <a:bodyPr/>
        <a:lstStyle/>
        <a:p>
          <a:endParaRPr lang="en-US"/>
        </a:p>
      </dgm:t>
    </dgm:pt>
    <dgm:pt modelId="{67BF7329-35C5-4C43-95B5-E4C29F869564}">
      <dgm:prSet phldrT="[Text]"/>
      <dgm:spPr>
        <a:solidFill>
          <a:schemeClr val="tx1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Efficiency in the Markets</a:t>
          </a:r>
        </a:p>
      </dgm:t>
    </dgm:pt>
    <dgm:pt modelId="{7D3675CA-EF88-4857-AE14-4D5E5FAC6363}" type="parTrans" cxnId="{CD03E561-7EDC-4036-AA45-6F4FC02864B8}">
      <dgm:prSet/>
      <dgm:spPr/>
      <dgm:t>
        <a:bodyPr/>
        <a:lstStyle/>
        <a:p>
          <a:endParaRPr lang="en-US"/>
        </a:p>
      </dgm:t>
    </dgm:pt>
    <dgm:pt modelId="{7A457480-B6D1-49E5-B487-C33584A5474E}" type="sibTrans" cxnId="{CD03E561-7EDC-4036-AA45-6F4FC02864B8}">
      <dgm:prSet/>
      <dgm:spPr/>
      <dgm:t>
        <a:bodyPr/>
        <a:lstStyle/>
        <a:p>
          <a:endParaRPr lang="en-US"/>
        </a:p>
      </dgm:t>
    </dgm:pt>
    <dgm:pt modelId="{2FD32D3D-ACEC-4D1C-8432-FD8652651EE3}" type="pres">
      <dgm:prSet presAssocID="{534F8D7C-F498-4F96-8886-4251BF431DC8}" presName="Name0" presStyleCnt="0">
        <dgm:presLayoutVars>
          <dgm:dir/>
          <dgm:resizeHandles val="exact"/>
        </dgm:presLayoutVars>
      </dgm:prSet>
      <dgm:spPr/>
    </dgm:pt>
    <dgm:pt modelId="{3D93797C-11E9-44E2-83F5-6288803F679B}" type="pres">
      <dgm:prSet presAssocID="{534F8D7C-F498-4F96-8886-4251BF431DC8}" presName="fgShape" presStyleLbl="fgShp" presStyleIdx="0" presStyleCnt="1" custScaleX="68914"/>
      <dgm:spPr>
        <a:solidFill>
          <a:schemeClr val="bg1">
            <a:lumMod val="65000"/>
          </a:schemeClr>
        </a:solidFill>
      </dgm:spPr>
    </dgm:pt>
    <dgm:pt modelId="{0A72A248-CDD4-4D64-B1BC-9CD727B338AE}" type="pres">
      <dgm:prSet presAssocID="{534F8D7C-F498-4F96-8886-4251BF431DC8}" presName="linComp" presStyleCnt="0"/>
      <dgm:spPr/>
    </dgm:pt>
    <dgm:pt modelId="{5D8CE41E-B751-4C5F-A154-FBA3A7847915}" type="pres">
      <dgm:prSet presAssocID="{4192E89F-5108-4099-BD13-76703EA51E97}" presName="compNode" presStyleCnt="0"/>
      <dgm:spPr/>
    </dgm:pt>
    <dgm:pt modelId="{C795ED79-7CEB-4CE2-8421-F40586AFEB08}" type="pres">
      <dgm:prSet presAssocID="{4192E89F-5108-4099-BD13-76703EA51E97}" presName="bkgdShape" presStyleLbl="node1" presStyleIdx="0" presStyleCnt="3"/>
      <dgm:spPr/>
    </dgm:pt>
    <dgm:pt modelId="{E6B6C68E-E65A-46BC-9210-43A8258D1E7A}" type="pres">
      <dgm:prSet presAssocID="{4192E89F-5108-4099-BD13-76703EA51E97}" presName="nodeTx" presStyleLbl="node1" presStyleIdx="0" presStyleCnt="3">
        <dgm:presLayoutVars>
          <dgm:bulletEnabled val="1"/>
        </dgm:presLayoutVars>
      </dgm:prSet>
      <dgm:spPr/>
    </dgm:pt>
    <dgm:pt modelId="{06A98287-8A21-4FFD-9D6F-F0C0429B5A62}" type="pres">
      <dgm:prSet presAssocID="{4192E89F-5108-4099-BD13-76703EA51E97}" presName="invisiNode" presStyleLbl="node1" presStyleIdx="0" presStyleCnt="3"/>
      <dgm:spPr/>
    </dgm:pt>
    <dgm:pt modelId="{F658C451-9F1B-489B-9E9C-09D538FC00D5}" type="pres">
      <dgm:prSet presAssocID="{4192E89F-5108-4099-BD13-76703EA51E97}" presName="imagNode" presStyleLbl="fgImgPlace1" presStyleIdx="0" presStyleCnt="3"/>
      <dgm:spPr>
        <a:solidFill>
          <a:schemeClr val="tx1">
            <a:lumMod val="65000"/>
            <a:lumOff val="35000"/>
          </a:schemeClr>
        </a:solidFill>
      </dgm:spPr>
    </dgm:pt>
    <dgm:pt modelId="{4E065F7A-3C03-4C20-A7E1-A68675761F7A}" type="pres">
      <dgm:prSet presAssocID="{BA5BD486-7352-46C7-B36D-A2480E924A7A}" presName="sibTrans" presStyleLbl="sibTrans2D1" presStyleIdx="0" presStyleCnt="0"/>
      <dgm:spPr/>
    </dgm:pt>
    <dgm:pt modelId="{0DA3FB5F-EF54-442E-9E44-806593158A45}" type="pres">
      <dgm:prSet presAssocID="{BBBFB333-A1CD-4DC5-A046-2EF147AB36E5}" presName="compNode" presStyleCnt="0"/>
      <dgm:spPr/>
    </dgm:pt>
    <dgm:pt modelId="{5385AD0E-B07A-416B-B824-886BE6648D1D}" type="pres">
      <dgm:prSet presAssocID="{BBBFB333-A1CD-4DC5-A046-2EF147AB36E5}" presName="bkgdShape" presStyleLbl="node1" presStyleIdx="1" presStyleCnt="3"/>
      <dgm:spPr/>
    </dgm:pt>
    <dgm:pt modelId="{4C4A50C0-94AC-4F78-87B4-AE89C247B561}" type="pres">
      <dgm:prSet presAssocID="{BBBFB333-A1CD-4DC5-A046-2EF147AB36E5}" presName="nodeTx" presStyleLbl="node1" presStyleIdx="1" presStyleCnt="3">
        <dgm:presLayoutVars>
          <dgm:bulletEnabled val="1"/>
        </dgm:presLayoutVars>
      </dgm:prSet>
      <dgm:spPr/>
    </dgm:pt>
    <dgm:pt modelId="{1F441413-31E9-4784-A0BF-314D9CAF28BD}" type="pres">
      <dgm:prSet presAssocID="{BBBFB333-A1CD-4DC5-A046-2EF147AB36E5}" presName="invisiNode" presStyleLbl="node1" presStyleIdx="1" presStyleCnt="3"/>
      <dgm:spPr/>
    </dgm:pt>
    <dgm:pt modelId="{6FA55DBA-B6FB-4CE6-9FBA-3B3E253DC302}" type="pres">
      <dgm:prSet presAssocID="{BBBFB333-A1CD-4DC5-A046-2EF147AB36E5}" presName="imagNod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</dgm:spPr>
    </dgm:pt>
    <dgm:pt modelId="{DE163752-7ABC-4E16-82F7-3FC861D57019}" type="pres">
      <dgm:prSet presAssocID="{6C9FE163-4817-4E2B-A7A1-34ABF373EC5A}" presName="sibTrans" presStyleLbl="sibTrans2D1" presStyleIdx="0" presStyleCnt="0"/>
      <dgm:spPr/>
    </dgm:pt>
    <dgm:pt modelId="{6814F103-6867-44F6-8B76-757154E9B50D}" type="pres">
      <dgm:prSet presAssocID="{67BF7329-35C5-4C43-95B5-E4C29F869564}" presName="compNode" presStyleCnt="0"/>
      <dgm:spPr/>
    </dgm:pt>
    <dgm:pt modelId="{83F0FAEF-CDE1-4CDF-8D07-158A072B1422}" type="pres">
      <dgm:prSet presAssocID="{67BF7329-35C5-4C43-95B5-E4C29F869564}" presName="bkgdShape" presStyleLbl="node1" presStyleIdx="2" presStyleCnt="3"/>
      <dgm:spPr/>
    </dgm:pt>
    <dgm:pt modelId="{D973FCC4-A145-4784-BA80-5317E339158E}" type="pres">
      <dgm:prSet presAssocID="{67BF7329-35C5-4C43-95B5-E4C29F869564}" presName="nodeTx" presStyleLbl="node1" presStyleIdx="2" presStyleCnt="3">
        <dgm:presLayoutVars>
          <dgm:bulletEnabled val="1"/>
        </dgm:presLayoutVars>
      </dgm:prSet>
      <dgm:spPr/>
    </dgm:pt>
    <dgm:pt modelId="{FF060D25-FC97-478F-81DE-938A058275A6}" type="pres">
      <dgm:prSet presAssocID="{67BF7329-35C5-4C43-95B5-E4C29F869564}" presName="invisiNode" presStyleLbl="node1" presStyleIdx="2" presStyleCnt="3"/>
      <dgm:spPr/>
    </dgm:pt>
    <dgm:pt modelId="{B8F5C9D0-68EC-413A-8DAB-EE83E9E0F6B4}" type="pres">
      <dgm:prSet presAssocID="{67BF7329-35C5-4C43-95B5-E4C29F869564}" presName="imagNode" presStyleLbl="fgImgPlace1" presStyleIdx="2" presStyleCnt="3" custScaleX="110000" custScaleY="110000" custLinFactNeighborY="631"/>
      <dgm:spPr>
        <a:blipFill>
          <a:blip xmlns:r="http://schemas.openxmlformats.org/officeDocument/2006/relationships" r:embed="rId2"/>
          <a:srcRect/>
          <a:stretch>
            <a:fillRect l="-3000" r="-3000"/>
          </a:stretch>
        </a:blipFill>
      </dgm:spPr>
    </dgm:pt>
  </dgm:ptLst>
  <dgm:cxnLst>
    <dgm:cxn modelId="{D2EABA0B-10A1-4E36-8B50-E9BE7DDE6427}" srcId="{534F8D7C-F498-4F96-8886-4251BF431DC8}" destId="{4192E89F-5108-4099-BD13-76703EA51E97}" srcOrd="0" destOrd="0" parTransId="{27C6E165-A374-44EA-A12C-5618BB41C313}" sibTransId="{BA5BD486-7352-46C7-B36D-A2480E924A7A}"/>
    <dgm:cxn modelId="{6C7E4016-3866-4833-A6AC-E3C14B603A0F}" type="presOf" srcId="{6C9FE163-4817-4E2B-A7A1-34ABF373EC5A}" destId="{DE163752-7ABC-4E16-82F7-3FC861D57019}" srcOrd="0" destOrd="0" presId="urn:microsoft.com/office/officeart/2005/8/layout/hList7"/>
    <dgm:cxn modelId="{6DC8CA16-18B0-4FE4-8AA8-28C5D750AC65}" type="presOf" srcId="{4192E89F-5108-4099-BD13-76703EA51E97}" destId="{E6B6C68E-E65A-46BC-9210-43A8258D1E7A}" srcOrd="1" destOrd="0" presId="urn:microsoft.com/office/officeart/2005/8/layout/hList7"/>
    <dgm:cxn modelId="{CD03E561-7EDC-4036-AA45-6F4FC02864B8}" srcId="{534F8D7C-F498-4F96-8886-4251BF431DC8}" destId="{67BF7329-35C5-4C43-95B5-E4C29F869564}" srcOrd="2" destOrd="0" parTransId="{7D3675CA-EF88-4857-AE14-4D5E5FAC6363}" sibTransId="{7A457480-B6D1-49E5-B487-C33584A5474E}"/>
    <dgm:cxn modelId="{17D92E6B-2E4B-49BB-B7D1-56DE33A1FB88}" type="presOf" srcId="{BBBFB333-A1CD-4DC5-A046-2EF147AB36E5}" destId="{4C4A50C0-94AC-4F78-87B4-AE89C247B561}" srcOrd="1" destOrd="0" presId="urn:microsoft.com/office/officeart/2005/8/layout/hList7"/>
    <dgm:cxn modelId="{B401A74E-8403-43D8-9706-61E077D75E9E}" type="presOf" srcId="{67BF7329-35C5-4C43-95B5-E4C29F869564}" destId="{D973FCC4-A145-4784-BA80-5317E339158E}" srcOrd="1" destOrd="0" presId="urn:microsoft.com/office/officeart/2005/8/layout/hList7"/>
    <dgm:cxn modelId="{8BDAFE79-32B5-4864-8D80-F9AB72DFC5E9}" srcId="{534F8D7C-F498-4F96-8886-4251BF431DC8}" destId="{BBBFB333-A1CD-4DC5-A046-2EF147AB36E5}" srcOrd="1" destOrd="0" parTransId="{85AD9395-AC1E-4277-95EC-FC62E0F1349A}" sibTransId="{6C9FE163-4817-4E2B-A7A1-34ABF373EC5A}"/>
    <dgm:cxn modelId="{EF7DB189-FF9C-4A5E-8720-C4E141AC3AA1}" type="presOf" srcId="{BBBFB333-A1CD-4DC5-A046-2EF147AB36E5}" destId="{5385AD0E-B07A-416B-B824-886BE6648D1D}" srcOrd="0" destOrd="0" presId="urn:microsoft.com/office/officeart/2005/8/layout/hList7"/>
    <dgm:cxn modelId="{15D200A3-A041-4716-AD7B-60949C782338}" type="presOf" srcId="{534F8D7C-F498-4F96-8886-4251BF431DC8}" destId="{2FD32D3D-ACEC-4D1C-8432-FD8652651EE3}" srcOrd="0" destOrd="0" presId="urn:microsoft.com/office/officeart/2005/8/layout/hList7"/>
    <dgm:cxn modelId="{F8FB6AF3-0B43-422D-B9AC-5AC0419FCFF8}" type="presOf" srcId="{67BF7329-35C5-4C43-95B5-E4C29F869564}" destId="{83F0FAEF-CDE1-4CDF-8D07-158A072B1422}" srcOrd="0" destOrd="0" presId="urn:microsoft.com/office/officeart/2005/8/layout/hList7"/>
    <dgm:cxn modelId="{09B9DBF5-D4D7-4D7C-9BA6-013254F27AEE}" type="presOf" srcId="{BA5BD486-7352-46C7-B36D-A2480E924A7A}" destId="{4E065F7A-3C03-4C20-A7E1-A68675761F7A}" srcOrd="0" destOrd="0" presId="urn:microsoft.com/office/officeart/2005/8/layout/hList7"/>
    <dgm:cxn modelId="{FD939DFE-F10D-43D0-9AE9-C495B680C962}" type="presOf" srcId="{4192E89F-5108-4099-BD13-76703EA51E97}" destId="{C795ED79-7CEB-4CE2-8421-F40586AFEB08}" srcOrd="0" destOrd="0" presId="urn:microsoft.com/office/officeart/2005/8/layout/hList7"/>
    <dgm:cxn modelId="{B958FB8B-55D9-451A-BC8A-264580CA040F}" type="presParOf" srcId="{2FD32D3D-ACEC-4D1C-8432-FD8652651EE3}" destId="{3D93797C-11E9-44E2-83F5-6288803F679B}" srcOrd="0" destOrd="0" presId="urn:microsoft.com/office/officeart/2005/8/layout/hList7"/>
    <dgm:cxn modelId="{523BE6AA-E58F-4D17-B7D8-1B4C12844EA6}" type="presParOf" srcId="{2FD32D3D-ACEC-4D1C-8432-FD8652651EE3}" destId="{0A72A248-CDD4-4D64-B1BC-9CD727B338AE}" srcOrd="1" destOrd="0" presId="urn:microsoft.com/office/officeart/2005/8/layout/hList7"/>
    <dgm:cxn modelId="{84194E9F-E92D-4B25-99AD-524ADC36C027}" type="presParOf" srcId="{0A72A248-CDD4-4D64-B1BC-9CD727B338AE}" destId="{5D8CE41E-B751-4C5F-A154-FBA3A7847915}" srcOrd="0" destOrd="0" presId="urn:microsoft.com/office/officeart/2005/8/layout/hList7"/>
    <dgm:cxn modelId="{233D63DE-7E71-4944-8A4A-FFB7D1A46460}" type="presParOf" srcId="{5D8CE41E-B751-4C5F-A154-FBA3A7847915}" destId="{C795ED79-7CEB-4CE2-8421-F40586AFEB08}" srcOrd="0" destOrd="0" presId="urn:microsoft.com/office/officeart/2005/8/layout/hList7"/>
    <dgm:cxn modelId="{021446DD-D127-434F-BD89-B5290548CBAE}" type="presParOf" srcId="{5D8CE41E-B751-4C5F-A154-FBA3A7847915}" destId="{E6B6C68E-E65A-46BC-9210-43A8258D1E7A}" srcOrd="1" destOrd="0" presId="urn:microsoft.com/office/officeart/2005/8/layout/hList7"/>
    <dgm:cxn modelId="{87544AD3-BBC7-4884-B481-4D770EAC8CFB}" type="presParOf" srcId="{5D8CE41E-B751-4C5F-A154-FBA3A7847915}" destId="{06A98287-8A21-4FFD-9D6F-F0C0429B5A62}" srcOrd="2" destOrd="0" presId="urn:microsoft.com/office/officeart/2005/8/layout/hList7"/>
    <dgm:cxn modelId="{32558690-FA02-4A9A-8088-3E2594D08AC7}" type="presParOf" srcId="{5D8CE41E-B751-4C5F-A154-FBA3A7847915}" destId="{F658C451-9F1B-489B-9E9C-09D538FC00D5}" srcOrd="3" destOrd="0" presId="urn:microsoft.com/office/officeart/2005/8/layout/hList7"/>
    <dgm:cxn modelId="{BDA0A1C5-C4D3-4454-B573-0FBC719B01C8}" type="presParOf" srcId="{0A72A248-CDD4-4D64-B1BC-9CD727B338AE}" destId="{4E065F7A-3C03-4C20-A7E1-A68675761F7A}" srcOrd="1" destOrd="0" presId="urn:microsoft.com/office/officeart/2005/8/layout/hList7"/>
    <dgm:cxn modelId="{6752E281-92C0-4916-AC7D-D85D9C076938}" type="presParOf" srcId="{0A72A248-CDD4-4D64-B1BC-9CD727B338AE}" destId="{0DA3FB5F-EF54-442E-9E44-806593158A45}" srcOrd="2" destOrd="0" presId="urn:microsoft.com/office/officeart/2005/8/layout/hList7"/>
    <dgm:cxn modelId="{15C7D193-3F88-4A0F-B51D-1ABD3DCF1251}" type="presParOf" srcId="{0DA3FB5F-EF54-442E-9E44-806593158A45}" destId="{5385AD0E-B07A-416B-B824-886BE6648D1D}" srcOrd="0" destOrd="0" presId="urn:microsoft.com/office/officeart/2005/8/layout/hList7"/>
    <dgm:cxn modelId="{617F9EFC-17C9-4402-A0F4-26C52A621303}" type="presParOf" srcId="{0DA3FB5F-EF54-442E-9E44-806593158A45}" destId="{4C4A50C0-94AC-4F78-87B4-AE89C247B561}" srcOrd="1" destOrd="0" presId="urn:microsoft.com/office/officeart/2005/8/layout/hList7"/>
    <dgm:cxn modelId="{187AF951-5247-48E3-A05F-F04079C6EE2A}" type="presParOf" srcId="{0DA3FB5F-EF54-442E-9E44-806593158A45}" destId="{1F441413-31E9-4784-A0BF-314D9CAF28BD}" srcOrd="2" destOrd="0" presId="urn:microsoft.com/office/officeart/2005/8/layout/hList7"/>
    <dgm:cxn modelId="{DC2246F3-4BC5-4B50-A55F-CCF80E610178}" type="presParOf" srcId="{0DA3FB5F-EF54-442E-9E44-806593158A45}" destId="{6FA55DBA-B6FB-4CE6-9FBA-3B3E253DC302}" srcOrd="3" destOrd="0" presId="urn:microsoft.com/office/officeart/2005/8/layout/hList7"/>
    <dgm:cxn modelId="{9E208A5A-BC97-4A58-9352-693CD4BCD5D3}" type="presParOf" srcId="{0A72A248-CDD4-4D64-B1BC-9CD727B338AE}" destId="{DE163752-7ABC-4E16-82F7-3FC861D57019}" srcOrd="3" destOrd="0" presId="urn:microsoft.com/office/officeart/2005/8/layout/hList7"/>
    <dgm:cxn modelId="{CC69ED4B-21F1-4E2F-9242-082E9878DDFA}" type="presParOf" srcId="{0A72A248-CDD4-4D64-B1BC-9CD727B338AE}" destId="{6814F103-6867-44F6-8B76-757154E9B50D}" srcOrd="4" destOrd="0" presId="urn:microsoft.com/office/officeart/2005/8/layout/hList7"/>
    <dgm:cxn modelId="{D1DC41C2-43D3-424D-956E-CB860323E9A6}" type="presParOf" srcId="{6814F103-6867-44F6-8B76-757154E9B50D}" destId="{83F0FAEF-CDE1-4CDF-8D07-158A072B1422}" srcOrd="0" destOrd="0" presId="urn:microsoft.com/office/officeart/2005/8/layout/hList7"/>
    <dgm:cxn modelId="{4B9D8E1E-A311-4EA6-86B4-D158F952A361}" type="presParOf" srcId="{6814F103-6867-44F6-8B76-757154E9B50D}" destId="{D973FCC4-A145-4784-BA80-5317E339158E}" srcOrd="1" destOrd="0" presId="urn:microsoft.com/office/officeart/2005/8/layout/hList7"/>
    <dgm:cxn modelId="{25A9733F-08EA-4D41-A429-B25BBD83587B}" type="presParOf" srcId="{6814F103-6867-44F6-8B76-757154E9B50D}" destId="{FF060D25-FC97-478F-81DE-938A058275A6}" srcOrd="2" destOrd="0" presId="urn:microsoft.com/office/officeart/2005/8/layout/hList7"/>
    <dgm:cxn modelId="{A52ADECB-1B8B-426C-9A2A-2E1AA312B7E5}" type="presParOf" srcId="{6814F103-6867-44F6-8B76-757154E9B50D}" destId="{B8F5C9D0-68EC-413A-8DAB-EE83E9E0F6B4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95ED79-7CEB-4CE2-8421-F40586AFEB08}">
      <dsp:nvSpPr>
        <dsp:cNvPr id="0" name=""/>
        <dsp:cNvSpPr/>
      </dsp:nvSpPr>
      <dsp:spPr>
        <a:xfrm>
          <a:off x="2207" y="0"/>
          <a:ext cx="3435027" cy="435133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Reliable Returns </a:t>
          </a:r>
        </a:p>
      </dsp:txBody>
      <dsp:txXfrm>
        <a:off x="2207" y="1740535"/>
        <a:ext cx="3435027" cy="1740535"/>
      </dsp:txXfrm>
    </dsp:sp>
    <dsp:sp modelId="{F658C451-9F1B-489B-9E9C-09D538FC00D5}">
      <dsp:nvSpPr>
        <dsp:cNvPr id="0" name=""/>
        <dsp:cNvSpPr/>
      </dsp:nvSpPr>
      <dsp:spPr>
        <a:xfrm>
          <a:off x="995223" y="261080"/>
          <a:ext cx="1448995" cy="1448995"/>
        </a:xfrm>
        <a:prstGeom prst="ellipse">
          <a:avLst/>
        </a:prstGeom>
        <a:solidFill>
          <a:schemeClr val="tx1">
            <a:lumMod val="65000"/>
            <a:lumOff val="3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85AD0E-B07A-416B-B824-886BE6648D1D}">
      <dsp:nvSpPr>
        <dsp:cNvPr id="0" name=""/>
        <dsp:cNvSpPr/>
      </dsp:nvSpPr>
      <dsp:spPr>
        <a:xfrm>
          <a:off x="3540286" y="0"/>
          <a:ext cx="3435027" cy="435133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Machine Learning Models in Finance</a:t>
          </a:r>
        </a:p>
      </dsp:txBody>
      <dsp:txXfrm>
        <a:off x="3540286" y="1740535"/>
        <a:ext cx="3435027" cy="1740535"/>
      </dsp:txXfrm>
    </dsp:sp>
    <dsp:sp modelId="{6FA55DBA-B6FB-4CE6-9FBA-3B3E253DC302}">
      <dsp:nvSpPr>
        <dsp:cNvPr id="0" name=""/>
        <dsp:cNvSpPr/>
      </dsp:nvSpPr>
      <dsp:spPr>
        <a:xfrm>
          <a:off x="4533302" y="261080"/>
          <a:ext cx="1448995" cy="14489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F0FAEF-CDE1-4CDF-8D07-158A072B1422}">
      <dsp:nvSpPr>
        <dsp:cNvPr id="0" name=""/>
        <dsp:cNvSpPr/>
      </dsp:nvSpPr>
      <dsp:spPr>
        <a:xfrm>
          <a:off x="7078364" y="0"/>
          <a:ext cx="3435027" cy="4351338"/>
        </a:xfrm>
        <a:prstGeom prst="roundRect">
          <a:avLst>
            <a:gd name="adj" fmla="val 10000"/>
          </a:avLst>
        </a:prstGeom>
        <a:solidFill>
          <a:schemeClr val="tx1">
            <a:lumMod val="75000"/>
            <a:lumOff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Efficiency in the Markets</a:t>
          </a:r>
        </a:p>
      </dsp:txBody>
      <dsp:txXfrm>
        <a:off x="7078364" y="1740535"/>
        <a:ext cx="3435027" cy="1740535"/>
      </dsp:txXfrm>
    </dsp:sp>
    <dsp:sp modelId="{B8F5C9D0-68EC-413A-8DAB-EE83E9E0F6B4}">
      <dsp:nvSpPr>
        <dsp:cNvPr id="0" name=""/>
        <dsp:cNvSpPr/>
      </dsp:nvSpPr>
      <dsp:spPr>
        <a:xfrm>
          <a:off x="7998930" y="197773"/>
          <a:ext cx="1593895" cy="1593895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3000" r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93797C-11E9-44E2-83F5-6288803F679B}">
      <dsp:nvSpPr>
        <dsp:cNvPr id="0" name=""/>
        <dsp:cNvSpPr/>
      </dsp:nvSpPr>
      <dsp:spPr>
        <a:xfrm>
          <a:off x="1924308" y="3481070"/>
          <a:ext cx="6666982" cy="652700"/>
        </a:xfrm>
        <a:prstGeom prst="leftRightArrow">
          <a:avLst/>
        </a:prstGeom>
        <a:solidFill>
          <a:schemeClr val="bg1">
            <a:lumMod val="6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4E49B3-768B-422E-A158-7C466F5347AE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D53FAD-BC8C-4295-9498-C20207D1F7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783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192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259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need to transform the close price data to return series</a:t>
            </a:r>
          </a:p>
          <a:p>
            <a:r>
              <a:rPr lang="en-US" dirty="0"/>
              <a:t>Talk about what we are hoping to identify: patterns that might determine the stocks direction the next day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751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768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536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Percentage comparison with how well it performed against the SPY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29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96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34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D53FAD-BC8C-4295-9498-C20207D1F7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6269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BD261-B26A-4A3E-4BFD-C44BF7DCD7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B3EA8-3339-92E7-0368-B384B9E5F6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68D33-52D7-2762-0198-C902F860D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0FFBD-ADCF-D56F-01E9-CDB8C51BB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930E37-94D9-67CA-26FF-BF3F62CE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97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E9FB3-3BFD-FF6E-ED2B-C4A362255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33A032-C9CA-4594-CA4D-21AF00DC2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4815D2-D976-C90F-BB1C-E8CC39C33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85786-87C1-94B8-75EE-42705602C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87EF0-33AA-01EF-6BD4-77BA22F4B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15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1EE82D-AB49-C715-AF43-4E171AC3FF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E0047-2149-A545-1FAD-4576B1329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16740B-6C44-ACEB-8012-14080D34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0969A-2CC7-D2D4-0CBD-8C9767B7A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F7F59-86A7-013B-34E2-CA29E8D12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384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01FA9-67E7-CB92-5034-3415C82C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EF32-9D04-032D-C98A-C3C3DF033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2AFBB-975B-158F-16CB-0F353025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18691-3754-31A9-CA3C-7EE567B40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C8E5-86DD-05A1-B8FF-6A15FC930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7615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D57C7-0CDF-3ED9-0ADF-E3C7786E0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3DEBE0-B6EF-E02E-0060-B4B7A8324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E4C8EC-96CD-9031-3FE0-4BBED044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FFC53-9F9A-E80F-0D5B-860C82332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770FD0-8941-F3DC-7D31-6E792F70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6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6A080-A374-A2E0-5C31-2A0EC09FC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95B56-3AE9-7493-A0AB-63C39D5722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829A19-4DE0-ADCD-AED1-E9231DD925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C1390-1BE2-F7E7-F556-F6165F325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71E02-F5A8-4D27-AC8B-329FC5822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B2EE1-1CE7-1F12-5EB4-8EE7BBCD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330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963B2-7220-D2C6-FEC1-694E99BE2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EA801-D695-0A24-0E6F-DE5DBA540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A5AC41-A6EF-36BE-5D21-81C4B34D1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733A52-2469-CB7F-A26B-F56693F6B0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041F78-2A54-5E6F-ED96-D55C8BC5E6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4C1065-7AAB-7BD7-1101-B03C4998F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E937B7-5280-A856-F394-CFACEE3B7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C75A62-967C-E98C-A88C-F8BA2CF9D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74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1AA30-5AA3-6FAD-BCCE-5EEC49158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4C5009-118E-319E-D061-D8847BAE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C850FD-4FAA-1BCB-3911-9A73965E1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D143C3-C126-E2C2-7237-0EE1D7E9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421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471F6D-4B8B-FB4A-75B9-200E7F890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3E5E52-DC6A-F9C5-4D2D-7A410AB91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4A90A1-501B-76DC-C97E-FC6202C3C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837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EE-EE60-8D9C-1006-92AF25979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50065-C12B-77AD-ADC2-3CFBC03E5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F8EC2D-96C7-CF5E-AA01-8E895F521F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DF3B6-59FB-3F07-C093-8D044EE23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A29635-552D-0581-F01A-E90D26F3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BF7871-3FBD-EF11-D889-5CDDAD31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0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5EA40-031A-6D55-5D65-56959C10F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052ED2-607E-D19B-2013-D1B4D86F91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35DE1-4461-9A19-ABF7-FA30CF097C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DD1B6-C6D7-452F-CBDE-AF40826A0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B36361-68A2-D4CD-4851-9ED48F9ED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FDDE9C-A196-04E4-174C-637047B79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94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501255-23CB-540E-EA5D-E96D516994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EA0C3-B55D-1317-AC53-A4DCA3789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6F25CF-A394-5A81-210F-FBE1805A6F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7B5B40-8B96-433F-A78A-DDFD52C062BB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EED0D-9B9C-051D-D906-33CAB8DFF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894DA-AE4E-957B-F825-C65CF1632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608216-98B1-48FE-8018-09D445B424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923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4" name="Rectangle 310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Lazard CEO warns of more Wall Street layoffs | Reuters">
            <a:extLst>
              <a:ext uri="{FF2B5EF4-FFF2-40B4-BE49-F238E27FC236}">
                <a16:creationId xmlns:a16="http://schemas.microsoft.com/office/drawing/2014/main" id="{4E15924F-4A91-81E3-F99C-0AF7CE34A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" r="22675" b="909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15" name="Rectangle 310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A9B720-8691-589E-6337-B1F07BCCC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Algorithmic Trading with Machine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2526BB-11EA-E8EA-F5DF-01989886AD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Data Science Intensive Capstone</a:t>
            </a:r>
          </a:p>
          <a:p>
            <a:pPr algn="l"/>
            <a:r>
              <a:rPr lang="en-US" sz="2000"/>
              <a:t>Matthew Miller</a:t>
            </a:r>
          </a:p>
        </p:txBody>
      </p:sp>
      <p:sp>
        <p:nvSpPr>
          <p:cNvPr id="3116" name="Rectangle 310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08" name="Rectangle 310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496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9B3A90AF-2BB2-B013-5358-0908B858D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806" y="2336463"/>
            <a:ext cx="4363962" cy="41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06" name="Rectangle 8205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E22433-D770-A72F-CC5B-9CFC4CD72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Feature Importance</a:t>
            </a:r>
          </a:p>
        </p:txBody>
      </p:sp>
      <p:cxnSp>
        <p:nvCxnSpPr>
          <p:cNvPr id="8208" name="Straight Connector 8207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934ED-9B0B-96EA-94E2-9436DA617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Top Features: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Bollinger Bands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Price Delta</a:t>
            </a:r>
          </a:p>
          <a:p>
            <a:pPr lvl="1"/>
            <a:r>
              <a:rPr lang="en-US" sz="2200" dirty="0">
                <a:solidFill>
                  <a:schemeClr val="bg1"/>
                </a:solidFill>
              </a:rPr>
              <a:t>Momentum Indicators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4B6B07C6-1422-9267-2603-FD8E6BEC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43232" y="2336463"/>
            <a:ext cx="4363962" cy="4123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37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EAA05F-0B53-C3C4-D00B-9E8B831C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and Models Comparison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C695BD-2C7D-4D18-A6FC-61A10DBFD26C}"/>
              </a:ext>
            </a:extLst>
          </p:cNvPr>
          <p:cNvSpPr txBox="1"/>
          <p:nvPr/>
        </p:nvSpPr>
        <p:spPr>
          <a:xfrm>
            <a:off x="2010693" y="290616"/>
            <a:ext cx="2013557" cy="1292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7150" algn="ctr">
              <a:lnSpc>
                <a:spcPct val="90000"/>
              </a:lnSpc>
              <a:spcAft>
                <a:spcPts val="600"/>
              </a:spcAft>
            </a:pPr>
            <a:r>
              <a:rPr lang="en-US" sz="2000" b="1" u="sng" dirty="0"/>
              <a:t>Best Model</a:t>
            </a:r>
            <a:r>
              <a:rPr lang="en-US" sz="2000" dirty="0"/>
              <a:t>: </a:t>
            </a:r>
            <a:r>
              <a:rPr lang="en-US" sz="2000" dirty="0">
                <a:solidFill>
                  <a:srgbClr val="FF0000"/>
                </a:solidFill>
              </a:rPr>
              <a:t>Random Forest Model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A3452A-FA85-E80F-2835-8E80E4DE16FE}"/>
              </a:ext>
            </a:extLst>
          </p:cNvPr>
          <p:cNvSpPr txBox="1"/>
          <p:nvPr/>
        </p:nvSpPr>
        <p:spPr>
          <a:xfrm>
            <a:off x="6585527" y="290616"/>
            <a:ext cx="298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Random Forest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A562EA-FA52-CFA9-65A7-BC186C00AA67}"/>
              </a:ext>
            </a:extLst>
          </p:cNvPr>
          <p:cNvSpPr txBox="1"/>
          <p:nvPr/>
        </p:nvSpPr>
        <p:spPr>
          <a:xfrm>
            <a:off x="6585526" y="2321534"/>
            <a:ext cx="298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Logistic Regression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1F1A27-06C7-58EF-71E1-7F0E93F14F59}"/>
              </a:ext>
            </a:extLst>
          </p:cNvPr>
          <p:cNvSpPr txBox="1"/>
          <p:nvPr/>
        </p:nvSpPr>
        <p:spPr>
          <a:xfrm>
            <a:off x="6585525" y="4587092"/>
            <a:ext cx="2981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Gaussian Naïve-Bayes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B085BA-DC2C-89D8-10A9-991B33466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086" y="710676"/>
            <a:ext cx="3953427" cy="135273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7D28A23-CE75-F4F5-D56C-61DE7A51A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564" y="638494"/>
            <a:ext cx="2114354" cy="17044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B6612D8-97B0-9B03-BC6F-8E8158535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2086" y="2944987"/>
            <a:ext cx="3972479" cy="13432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5F7BB9-8F0E-7557-B7D7-EE8BB88344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7564" y="2786731"/>
            <a:ext cx="2114354" cy="170449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E3109A2-4F02-A114-80CF-EFBBBE9ED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6085" y="5058938"/>
            <a:ext cx="3982006" cy="1352739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80805FBC-05F6-6FF2-6613-2CDEEF3FC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564" y="5044743"/>
            <a:ext cx="2114354" cy="170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688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3" name="Rectangle 12327">
            <a:extLst>
              <a:ext uri="{FF2B5EF4-FFF2-40B4-BE49-F238E27FC236}">
                <a16:creationId xmlns:a16="http://schemas.microsoft.com/office/drawing/2014/main" id="{CC207D10-D28A-4E84-940A-15770F8C8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4" name="Rectangle 12329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592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19514E-5A05-F148-DF00-2AFF176C9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 b="1" i="0">
                <a:solidFill>
                  <a:schemeClr val="bg1"/>
                </a:solidFill>
                <a:effectLst/>
                <a:latin typeface="-apple-system"/>
              </a:rPr>
              <a:t>Best Model – Random Forest Regression Model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37D857-4CE9-3717-F35A-D7EBED2244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-245" b="3"/>
          <a:stretch/>
        </p:blipFill>
        <p:spPr>
          <a:xfrm>
            <a:off x="841247" y="2516777"/>
            <a:ext cx="5497069" cy="366018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7248B-FA6A-9104-314A-FD0F1DAF4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0133" y="2516777"/>
            <a:ext cx="501548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Backtest of 93 companies; $1000 each</a:t>
            </a:r>
          </a:p>
          <a:p>
            <a:endParaRPr lang="en-US" sz="2200" dirty="0"/>
          </a:p>
          <a:p>
            <a:r>
              <a:rPr lang="en-US" sz="2200" dirty="0"/>
              <a:t>Long hold of SPY500 resulted in overall best returns</a:t>
            </a:r>
          </a:p>
          <a:p>
            <a:endParaRPr lang="en-US" sz="2200" dirty="0"/>
          </a:p>
          <a:p>
            <a:r>
              <a:rPr lang="en-US" sz="2200" dirty="0"/>
              <a:t>RF Model produced the best Sharpe Ratio</a:t>
            </a:r>
          </a:p>
        </p:txBody>
      </p:sp>
    </p:spTree>
    <p:extLst>
      <p:ext uri="{BB962C8B-B14F-4D97-AF65-F5344CB8AC3E}">
        <p14:creationId xmlns:p14="http://schemas.microsoft.com/office/powerpoint/2010/main" val="356975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0" name="Rectangle 1434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52" name="Freeform: Shape 14351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354" name="Freeform: Shape 14353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CB3185-92DF-D654-4884-5B741C01B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en-US"/>
              <a:t>Impact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832CF-DBA7-5093-E34D-411144C3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r>
              <a:rPr lang="en-US" sz="2000" dirty="0"/>
              <a:t>Mitigate Risks associated with long holding periods (ETFs)</a:t>
            </a:r>
          </a:p>
          <a:p>
            <a:endParaRPr lang="en-US" sz="2000" dirty="0"/>
          </a:p>
          <a:p>
            <a:r>
              <a:rPr lang="en-US" sz="2000" dirty="0"/>
              <a:t>Stable and Reliable Returns</a:t>
            </a:r>
          </a:p>
          <a:p>
            <a:endParaRPr lang="en-US" sz="2000" dirty="0"/>
          </a:p>
          <a:p>
            <a:r>
              <a:rPr lang="en-US" sz="2000" dirty="0"/>
              <a:t>Expedite efficiency in emerging markets (crypto)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3447B3-97BC-06A8-5761-AFF63CACD3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802" y="439032"/>
            <a:ext cx="4772455" cy="26725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17C30-9BE3-7DB3-91DE-F9CE07160D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813" y="3441198"/>
            <a:ext cx="3571444" cy="238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69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91" name="Rectangle 1539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2387D1-5D66-ED70-CFBA-EA66B32E1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688"/>
            <a:ext cx="4892040" cy="1773936"/>
          </a:xfrm>
        </p:spPr>
        <p:txBody>
          <a:bodyPr anchor="b">
            <a:normAutofit/>
          </a:bodyPr>
          <a:lstStyle/>
          <a:p>
            <a:r>
              <a:rPr lang="en-US" sz="4000"/>
              <a:t>Further Explorations/Work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336A7-BA8F-7175-199B-FFC7D2BCD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8648"/>
            <a:ext cx="4892040" cy="3209544"/>
          </a:xfrm>
        </p:spPr>
        <p:txBody>
          <a:bodyPr anchor="t">
            <a:normAutofit/>
          </a:bodyPr>
          <a:lstStyle/>
          <a:p>
            <a:r>
              <a:rPr lang="en-US" sz="2000" dirty="0"/>
              <a:t>Research the application to emerging markets such as crypto</a:t>
            </a:r>
          </a:p>
          <a:p>
            <a:r>
              <a:rPr lang="en-US" sz="2000" dirty="0"/>
              <a:t>Integrate short selling into the execution strategy</a:t>
            </a:r>
          </a:p>
          <a:p>
            <a:r>
              <a:rPr lang="en-US" sz="2000" dirty="0"/>
              <a:t>Improve execution strategy with probability distributions</a:t>
            </a:r>
          </a:p>
          <a:p>
            <a:r>
              <a:rPr lang="en-US" sz="2000" dirty="0"/>
              <a:t>Explore correlations between industries</a:t>
            </a:r>
          </a:p>
        </p:txBody>
      </p:sp>
      <p:cxnSp>
        <p:nvCxnSpPr>
          <p:cNvPr id="15393" name="Straight Connector 15392">
            <a:extLst>
              <a:ext uri="{FF2B5EF4-FFF2-40B4-BE49-F238E27FC236}">
                <a16:creationId xmlns:a16="http://schemas.microsoft.com/office/drawing/2014/main" id="{749A7284-D010-4ACB-A08A-FC3C3689B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7059EAF-ACE1-3EB6-396F-47B6B45B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272" y="2164627"/>
            <a:ext cx="5025525" cy="253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6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CA2EA0-FFD3-42EC-9406-B595015ED9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288BCE-665C-472A-8C43-664BCFA31E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8762" y="1247775"/>
            <a:ext cx="9144000" cy="3007447"/>
          </a:xfrm>
          <a:prstGeom prst="rect">
            <a:avLst/>
          </a:prstGeom>
          <a:solidFill>
            <a:schemeClr val="bg1"/>
          </a:solidFill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5A546-4A55-2905-D4B7-05A381EB0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4988" y="1442172"/>
            <a:ext cx="8582025" cy="2177328"/>
          </a:xfrm>
          <a:solidFill>
            <a:schemeClr val="tx1">
              <a:lumMod val="65000"/>
              <a:lumOff val="35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Any Questions?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6C57131-53A7-4C1A-BEA8-25F06A06AD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7872" y="3912322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6EE0C7-384E-6EFC-8F40-56A36B323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82" y="6101265"/>
            <a:ext cx="509677" cy="679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1B55AB-5C03-0DB8-F469-D7E9135B99B6}"/>
              </a:ext>
            </a:extLst>
          </p:cNvPr>
          <p:cNvSpPr txBox="1"/>
          <p:nvPr/>
        </p:nvSpPr>
        <p:spPr>
          <a:xfrm>
            <a:off x="-10160" y="5778100"/>
            <a:ext cx="284710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/>
              <a:t>Thank you, Springboard Mentor:</a:t>
            </a:r>
          </a:p>
          <a:p>
            <a:pPr>
              <a:spcAft>
                <a:spcPts val="600"/>
              </a:spcAft>
            </a:pPr>
            <a:endParaRPr lang="en-US" sz="1200" dirty="0"/>
          </a:p>
          <a:p>
            <a:pPr>
              <a:spcAft>
                <a:spcPts val="600"/>
              </a:spcAft>
            </a:pPr>
            <a:endParaRPr lang="en-US" sz="1200" dirty="0"/>
          </a:p>
          <a:p>
            <a:pPr>
              <a:spcAft>
                <a:spcPts val="600"/>
              </a:spcAft>
            </a:pPr>
            <a:r>
              <a:rPr lang="en-US" sz="1200" dirty="0"/>
              <a:t>                    Blake Arensdorf, On Deck </a:t>
            </a:r>
          </a:p>
        </p:txBody>
      </p:sp>
    </p:spTree>
    <p:extLst>
      <p:ext uri="{BB962C8B-B14F-4D97-AF65-F5344CB8AC3E}">
        <p14:creationId xmlns:p14="http://schemas.microsoft.com/office/powerpoint/2010/main" val="3015482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12E38-32B9-B845-B418-DB955D39B62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tx1">
              <a:lumMod val="50000"/>
              <a:lumOff val="50000"/>
            </a:schemeClr>
          </a:solidFill>
          <a:scene3d>
            <a:camera prst="orthographicFront"/>
            <a:lightRig rig="threePt" dir="t"/>
          </a:scene3d>
          <a:sp3d>
            <a:bevelT w="139700" h="139700" prst="divot"/>
          </a:sp3d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THE PROBLEM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3F9CB08-C7EB-31FF-A6C3-06BD0704B9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8661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6" name="Picture 4" descr="Equity, financial return, profit, rate of return, refund icon - Download on  Iconfinder">
            <a:extLst>
              <a:ext uri="{FF2B5EF4-FFF2-40B4-BE49-F238E27FC236}">
                <a16:creationId xmlns:a16="http://schemas.microsoft.com/office/drawing/2014/main" id="{4528C8D4-88FC-29B4-EC3A-572A22A27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45" y="1913876"/>
            <a:ext cx="1810327" cy="1810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1412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DC14B3F1-8CC5-4623-94B0-4445E3775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E9BF5A-CE27-B290-DD4A-7A7EAC19F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65124"/>
            <a:ext cx="49295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Who is Interested?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7FBBE73-A626-AEC3-06B7-6CDDE445D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624962"/>
            <a:ext cx="4929556" cy="3538094"/>
          </a:xfrm>
        </p:spPr>
        <p:txBody>
          <a:bodyPr>
            <a:normAutofit/>
          </a:bodyPr>
          <a:lstStyle/>
          <a:p>
            <a:r>
              <a:rPr lang="en-US" sz="2000" dirty="0"/>
              <a:t>Research Institutions</a:t>
            </a:r>
          </a:p>
          <a:p>
            <a:pPr lvl="1"/>
            <a:r>
              <a:rPr lang="en-US" sz="1600" dirty="0"/>
              <a:t>Wharton School at University of Pennsylvania</a:t>
            </a:r>
          </a:p>
          <a:p>
            <a:pPr lvl="1"/>
            <a:r>
              <a:rPr lang="en-US" sz="1600" dirty="0"/>
              <a:t>MIT Sloan School</a:t>
            </a:r>
            <a:endParaRPr lang="en-US" sz="1200" dirty="0"/>
          </a:p>
          <a:p>
            <a:endParaRPr lang="en-US" sz="2000" dirty="0"/>
          </a:p>
          <a:p>
            <a:r>
              <a:rPr lang="en-US" sz="2000" dirty="0"/>
              <a:t>Wall St</a:t>
            </a:r>
          </a:p>
          <a:p>
            <a:pPr lvl="1"/>
            <a:r>
              <a:rPr lang="en-US" sz="1600" dirty="0"/>
              <a:t>Quant Research Firms</a:t>
            </a:r>
          </a:p>
          <a:p>
            <a:pPr lvl="1"/>
            <a:r>
              <a:rPr lang="en-US" sz="1600" dirty="0"/>
              <a:t>Algorithmic Trading Firms</a:t>
            </a:r>
          </a:p>
          <a:p>
            <a:pPr lvl="1"/>
            <a:r>
              <a:rPr lang="en-US" sz="1600" dirty="0"/>
              <a:t>Hedge Funds</a:t>
            </a:r>
          </a:p>
          <a:p>
            <a:pPr lvl="2"/>
            <a:r>
              <a:rPr lang="en-US" sz="1200" dirty="0"/>
              <a:t>Jane Street </a:t>
            </a:r>
          </a:p>
          <a:p>
            <a:pPr lvl="2"/>
            <a:r>
              <a:rPr lang="en-US" sz="1200" dirty="0"/>
              <a:t>Chicago Trading Company</a:t>
            </a:r>
          </a:p>
        </p:txBody>
      </p: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B8EC0F70-6AFD-45BE-8F70-52888FC30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19763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University of Pennsylvania Wharton School ">
            <a:extLst>
              <a:ext uri="{FF2B5EF4-FFF2-40B4-BE49-F238E27FC236}">
                <a16:creationId xmlns:a16="http://schemas.microsoft.com/office/drawing/2014/main" id="{AF8632F8-E236-3A58-1184-DFA7CBD848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0" r="-2" b="-2"/>
          <a:stretch/>
        </p:blipFill>
        <p:spPr bwMode="auto">
          <a:xfrm>
            <a:off x="6818278" y="343454"/>
            <a:ext cx="4853685" cy="29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5AFEECC-654F-C56A-70B7-62DBD03EFA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" r="2" b="15966"/>
          <a:stretch/>
        </p:blipFill>
        <p:spPr bwMode="auto">
          <a:xfrm>
            <a:off x="6818278" y="3597883"/>
            <a:ext cx="4853685" cy="29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D948C50-5D85-33CA-D56F-203441E7388D}"/>
              </a:ext>
            </a:extLst>
          </p:cNvPr>
          <p:cNvCxnSpPr>
            <a:cxnSpLocks/>
          </p:cNvCxnSpPr>
          <p:nvPr/>
        </p:nvCxnSpPr>
        <p:spPr>
          <a:xfrm flipV="1">
            <a:off x="650875" y="657225"/>
            <a:ext cx="0" cy="504825"/>
          </a:xfrm>
          <a:prstGeom prst="line">
            <a:avLst/>
          </a:prstGeom>
          <a:ln w="120650">
            <a:solidFill>
              <a:srgbClr val="EB851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9947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3" name="Rectangle 412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E640BF-41B6-2008-AD14-6CB170713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DATA</a:t>
            </a:r>
          </a:p>
        </p:txBody>
      </p:sp>
      <p:cxnSp>
        <p:nvCxnSpPr>
          <p:cNvPr id="4128" name="Straight Connector 412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>
            <a:extLst>
              <a:ext uri="{FF2B5EF4-FFF2-40B4-BE49-F238E27FC236}">
                <a16:creationId xmlns:a16="http://schemas.microsoft.com/office/drawing/2014/main" id="{5D0AC3F0-F343-CAD9-74EA-7002CA173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4482" y="198533"/>
            <a:ext cx="6032225" cy="6468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5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7" name="Rectangle 1133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F7635C-2897-BC00-F084-56E4404AB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Exploring the Data – Distributions</a:t>
            </a:r>
          </a:p>
        </p:txBody>
      </p:sp>
      <p:cxnSp>
        <p:nvCxnSpPr>
          <p:cNvPr id="11339" name="Straight Connector 1133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620C2-0803-C84A-993B-1C34348A22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Do the normalized return series show skew?</a:t>
            </a:r>
          </a:p>
          <a:p>
            <a:pPr marL="0" indent="0">
              <a:buNone/>
            </a:pP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How might this affect the predictions?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CB95C37-20FF-F848-088B-62F033659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45" y="2826389"/>
            <a:ext cx="5876806" cy="314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1E211D9-A542-062A-5645-3258C0C2D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430" y="2834014"/>
            <a:ext cx="5863567" cy="3137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44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9" name="Rectangle 13368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4462044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321121-4E4F-1774-5497-F5D4444FE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4615840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>
                <a:solidFill>
                  <a:schemeClr val="bg1"/>
                </a:solidFill>
              </a:rPr>
              <a:t>Exploring the Data – </a:t>
            </a:r>
            <a:br>
              <a:rPr lang="en-US" sz="3000">
                <a:solidFill>
                  <a:schemeClr val="bg1"/>
                </a:solidFill>
              </a:rPr>
            </a:br>
            <a:r>
              <a:rPr lang="en-US" sz="3000">
                <a:solidFill>
                  <a:schemeClr val="bg1"/>
                </a:solidFill>
              </a:rPr>
              <a:t>Performance Metrics &amp; Technical Indicators </a:t>
            </a: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8D23ADB-E481-C1A5-F81E-4FF51A0A1A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5" r="2" b="2"/>
          <a:stretch/>
        </p:blipFill>
        <p:spPr bwMode="auto">
          <a:xfrm>
            <a:off x="393308" y="352931"/>
            <a:ext cx="5559480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13728FA-5AB2-83BA-2A46-23A0E09FE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" r="-2" b="-2"/>
          <a:stretch/>
        </p:blipFill>
        <p:spPr bwMode="auto">
          <a:xfrm>
            <a:off x="6251736" y="357013"/>
            <a:ext cx="5546955" cy="374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71" name="Straight Connector 13370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4690076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59" name="Content Placeholder 2">
            <a:extLst>
              <a:ext uri="{FF2B5EF4-FFF2-40B4-BE49-F238E27FC236}">
                <a16:creationId xmlns:a16="http://schemas.microsoft.com/office/drawing/2014/main" id="{6E8B36FF-05A6-FAF5-7643-9E00BF0C2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4615840"/>
            <a:ext cx="6609921" cy="1526741"/>
          </a:xfrm>
        </p:spPr>
        <p:txBody>
          <a:bodyPr anchor="ctr">
            <a:normAutofit/>
          </a:bodyPr>
          <a:lstStyle/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How does portfolio managers measure return vs risk?</a:t>
            </a:r>
          </a:p>
          <a:p>
            <a:endParaRPr lang="en-US" sz="1900" dirty="0">
              <a:solidFill>
                <a:schemeClr val="bg1"/>
              </a:solidFill>
            </a:endParaRPr>
          </a:p>
          <a:p>
            <a:r>
              <a:rPr lang="en-US" sz="1900" dirty="0">
                <a:solidFill>
                  <a:schemeClr val="bg1"/>
                </a:solidFill>
              </a:rPr>
              <a:t>Are moving averages and standard deviations useful in trading?</a:t>
            </a:r>
          </a:p>
          <a:p>
            <a:endParaRPr lang="en-US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054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phic 15" descr="Head with Gears">
            <a:extLst>
              <a:ext uri="{FF2B5EF4-FFF2-40B4-BE49-F238E27FC236}">
                <a16:creationId xmlns:a16="http://schemas.microsoft.com/office/drawing/2014/main" id="{1D264156-09A6-058B-B119-CC81078A9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73935" y="885827"/>
            <a:ext cx="5239512" cy="5239512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A55B759-31A7-423C-9BC2-A8BC09FE9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78796AF-79A0-47AC-BEFD-BFFC00F96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FF79B-CC8C-549D-F326-093C8BABD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38328"/>
            <a:ext cx="3877056" cy="22494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Machine Learning Models and Results</a:t>
            </a:r>
          </a:p>
        </p:txBody>
      </p:sp>
    </p:spTree>
    <p:extLst>
      <p:ext uri="{BB962C8B-B14F-4D97-AF65-F5344CB8AC3E}">
        <p14:creationId xmlns:p14="http://schemas.microsoft.com/office/powerpoint/2010/main" val="1194685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Freeform: Shape 7178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9F0446-4872-8016-DBD0-2BA386B2D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Series Train/Test Split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3BA96FA6-620B-8015-8DC1-FF13DF107F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996" y="1711411"/>
            <a:ext cx="6274296" cy="3435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78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4" name="Rectangle 9253">
            <a:extLst>
              <a:ext uri="{FF2B5EF4-FFF2-40B4-BE49-F238E27FC236}">
                <a16:creationId xmlns:a16="http://schemas.microsoft.com/office/drawing/2014/main" id="{FF9B822F-893E-44C8-963C-64F50ACEC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6" name="Rectangle 9255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639" y="347471"/>
            <a:ext cx="11100816" cy="180136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467A2C-696B-E6A3-79C1-8358687BA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216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GridSearchCV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38D87FF-8B45-25DD-6558-B85008D194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9707"/>
          <a:stretch/>
        </p:blipFill>
        <p:spPr bwMode="auto">
          <a:xfrm>
            <a:off x="841248" y="2516777"/>
            <a:ext cx="6236208" cy="366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C6917-EC73-BEED-79B0-58D41F4545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6848" y="2516777"/>
            <a:ext cx="3803904" cy="3660185"/>
          </a:xfrm>
        </p:spPr>
        <p:txBody>
          <a:bodyPr anchor="ctr">
            <a:normAutofit/>
          </a:bodyPr>
          <a:lstStyle/>
          <a:p>
            <a:r>
              <a:rPr lang="en-US" sz="2200" dirty="0"/>
              <a:t>Hyperparameter tuning:</a:t>
            </a:r>
          </a:p>
          <a:p>
            <a:pPr lvl="1"/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max_depth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5, 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max_features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3, 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min_samples_leaf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1089, '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n_estimators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': 100</a:t>
            </a:r>
            <a:r>
              <a:rPr kumimoji="0" lang="en-US" altLang="en-US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lang="en-US" sz="1200" dirty="0"/>
          </a:p>
          <a:p>
            <a:endParaRPr lang="en-US" sz="2200" dirty="0"/>
          </a:p>
          <a:p>
            <a:r>
              <a:rPr lang="en-US" sz="2200" dirty="0"/>
              <a:t>Improve accuracy without overfitting</a:t>
            </a:r>
          </a:p>
        </p:txBody>
      </p:sp>
    </p:spTree>
    <p:extLst>
      <p:ext uri="{BB962C8B-B14F-4D97-AF65-F5344CB8AC3E}">
        <p14:creationId xmlns:p14="http://schemas.microsoft.com/office/powerpoint/2010/main" val="2302816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10339</TotalTime>
  <Words>326</Words>
  <Application>Microsoft Office PowerPoint</Application>
  <PresentationFormat>Widescreen</PresentationFormat>
  <Paragraphs>80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-apple-system</vt:lpstr>
      <vt:lpstr>Arial</vt:lpstr>
      <vt:lpstr>Calibri</vt:lpstr>
      <vt:lpstr>Calibri Light</vt:lpstr>
      <vt:lpstr>Courier New</vt:lpstr>
      <vt:lpstr>Tw Cen MT</vt:lpstr>
      <vt:lpstr>Office Theme</vt:lpstr>
      <vt:lpstr>Algorithmic Trading with Machine Learning</vt:lpstr>
      <vt:lpstr>THE PROBLEM</vt:lpstr>
      <vt:lpstr>Who is Interested?</vt:lpstr>
      <vt:lpstr>THE DATA</vt:lpstr>
      <vt:lpstr>Exploring the Data – Distributions</vt:lpstr>
      <vt:lpstr>Exploring the Data –  Performance Metrics &amp; Technical Indicators </vt:lpstr>
      <vt:lpstr>Machine Learning Models and Results</vt:lpstr>
      <vt:lpstr>Time Series Train/Test Split</vt:lpstr>
      <vt:lpstr>GridSearchCV</vt:lpstr>
      <vt:lpstr>Feature Importance</vt:lpstr>
      <vt:lpstr>Results and Models Comparison</vt:lpstr>
      <vt:lpstr>Best Model – Random Forest Regression Model</vt:lpstr>
      <vt:lpstr>Impact</vt:lpstr>
      <vt:lpstr>Further Explorations/Work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LANL Earthquake Prediction</dc:title>
  <dc:creator>Matthew Miller</dc:creator>
  <cp:lastModifiedBy>Matthew Miller</cp:lastModifiedBy>
  <cp:revision>12</cp:revision>
  <dcterms:created xsi:type="dcterms:W3CDTF">2022-12-01T15:45:39Z</dcterms:created>
  <dcterms:modified xsi:type="dcterms:W3CDTF">2023-01-18T22:49:12Z</dcterms:modified>
</cp:coreProperties>
</file>